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52" d="100"/>
          <a:sy n="52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KS DP Cover.jpg" descr="EKS DP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750" y="8382709"/>
            <a:ext cx="3179830" cy="44535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rom Differential Privacy (2025), MIT Press, Illustration by Ted Rall"/>
          <p:cNvSpPr txBox="1"/>
          <p:nvPr/>
        </p:nvSpPr>
        <p:spPr>
          <a:xfrm>
            <a:off x="15074608" y="13099520"/>
            <a:ext cx="914610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From </a:t>
            </a:r>
            <a:r>
              <a:rPr i="1"/>
              <a:t>Differential Privacy</a:t>
            </a:r>
            <a:r>
              <a:t> (2025), MIT Press, Illustration by Ted Rall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 advClick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gure 01 - ArgumentsInFavorofDifferentialPrivacy1.tif" descr="Figure 01 - ArgumentsInFavorofDifferentialPrivacy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234" y="0"/>
            <a:ext cx="9010671" cy="13433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Figure 02 - ArgumentsInFavorofDifferentialPrivacy2.tif" descr="Figure 02 - ArgumentsInFavorofDifferentialPrivacy2.tif"/>
          <p:cNvPicPr>
            <a:picLocks noChangeAspect="1"/>
          </p:cNvPicPr>
          <p:nvPr/>
        </p:nvPicPr>
        <p:blipFill>
          <a:blip r:embed="rId3"/>
          <a:srcRect r="3287" b="3531"/>
          <a:stretch>
            <a:fillRect/>
          </a:stretch>
        </p:blipFill>
        <p:spPr>
          <a:xfrm>
            <a:off x="12034813" y="-1"/>
            <a:ext cx="8845422" cy="12958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Figure 11 - Reidentification.tif" descr="Figure 11 - Reidentification.tif"/>
          <p:cNvPicPr>
            <a:picLocks noChangeAspect="1"/>
          </p:cNvPicPr>
          <p:nvPr/>
        </p:nvPicPr>
        <p:blipFill>
          <a:blip r:embed="rId2"/>
          <a:srcRect b="4035"/>
          <a:stretch>
            <a:fillRect/>
          </a:stretch>
        </p:blipFill>
        <p:spPr>
          <a:xfrm>
            <a:off x="7550936" y="-1"/>
            <a:ext cx="9282128" cy="13162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Figure 12 - CynthiasFormula.tif" descr="Figure 12 - CynthiasFormula.tif"/>
          <p:cNvPicPr>
            <a:picLocks noChangeAspect="1"/>
          </p:cNvPicPr>
          <p:nvPr/>
        </p:nvPicPr>
        <p:blipFill>
          <a:blip r:embed="rId2"/>
          <a:srcRect b="2203"/>
          <a:stretch>
            <a:fillRect/>
          </a:stretch>
        </p:blipFill>
        <p:spPr>
          <a:xfrm>
            <a:off x="7812435" y="209694"/>
            <a:ext cx="8759130" cy="13003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Figure 13 - Epsilon.tif" descr="Figure 13 - Epsilon.tif"/>
          <p:cNvPicPr>
            <a:picLocks noChangeAspect="1"/>
          </p:cNvPicPr>
          <p:nvPr/>
        </p:nvPicPr>
        <p:blipFill>
          <a:blip r:embed="rId2"/>
          <a:srcRect b="5951"/>
          <a:stretch>
            <a:fillRect/>
          </a:stretch>
        </p:blipFill>
        <p:spPr>
          <a:xfrm>
            <a:off x="3554489" y="-1"/>
            <a:ext cx="17275022" cy="12899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Figure 14 - MountLaPlaceandtheDistributionofExperience.tif" descr="Figure 14 - MountLaPlaceandtheDistributionofExperience.tif"/>
          <p:cNvPicPr>
            <a:picLocks noChangeAspect="1"/>
          </p:cNvPicPr>
          <p:nvPr/>
        </p:nvPicPr>
        <p:blipFill>
          <a:blip r:embed="rId2"/>
          <a:srcRect b="4002"/>
          <a:stretch>
            <a:fillRect/>
          </a:stretch>
        </p:blipFill>
        <p:spPr>
          <a:xfrm>
            <a:off x="7578055" y="-1"/>
            <a:ext cx="9227891" cy="13167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Figure 15 - PrivacyViolatedOrNot.tif" descr="Figure 15 - PrivacyViolatedOrNot.tif"/>
          <p:cNvPicPr>
            <a:picLocks noChangeAspect="1"/>
          </p:cNvPicPr>
          <p:nvPr/>
        </p:nvPicPr>
        <p:blipFill>
          <a:blip r:embed="rId2"/>
          <a:srcRect b="3073"/>
          <a:stretch>
            <a:fillRect/>
          </a:stretch>
        </p:blipFill>
        <p:spPr>
          <a:xfrm>
            <a:off x="3656236" y="153603"/>
            <a:ext cx="17071528" cy="12996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Figure 16 - DPAtWork.tif" descr="Figure 16 - DPAtWork.tif"/>
          <p:cNvPicPr>
            <a:picLocks noChangeAspect="1"/>
          </p:cNvPicPr>
          <p:nvPr/>
        </p:nvPicPr>
        <p:blipFill>
          <a:blip r:embed="rId2"/>
          <a:srcRect b="3241"/>
          <a:stretch>
            <a:fillRect/>
          </a:stretch>
        </p:blipFill>
        <p:spPr>
          <a:xfrm>
            <a:off x="7742225" y="139971"/>
            <a:ext cx="8899550" cy="13000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Figure 17 - Training Data Extraction 1.tif" descr="Figure 17 - Training Data Extraction 1.tif"/>
          <p:cNvPicPr>
            <a:picLocks noChangeAspect="1"/>
          </p:cNvPicPr>
          <p:nvPr/>
        </p:nvPicPr>
        <p:blipFill>
          <a:blip r:embed="rId2"/>
          <a:srcRect b="4613"/>
          <a:stretch>
            <a:fillRect/>
          </a:stretch>
        </p:blipFill>
        <p:spPr>
          <a:xfrm>
            <a:off x="3649578" y="-1"/>
            <a:ext cx="17084844" cy="13083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igure 18 - Data Elites.tif" descr="Figure 18 - Data Elites.tif"/>
          <p:cNvPicPr>
            <a:picLocks noChangeAspect="1"/>
          </p:cNvPicPr>
          <p:nvPr/>
        </p:nvPicPr>
        <p:blipFill>
          <a:blip r:embed="rId2"/>
          <a:srcRect b="3202"/>
          <a:stretch>
            <a:fillRect/>
          </a:stretch>
        </p:blipFill>
        <p:spPr>
          <a:xfrm>
            <a:off x="7805142" y="185935"/>
            <a:ext cx="8773667" cy="12916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igure 19 - ArgumentsAgainstDifferentialPrivacy1.tif" descr="Figure 19 - ArgumentsAgainstDifferentialPrivacy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07" y="-166945"/>
            <a:ext cx="9238247" cy="13521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Figure 20 - ArgumentsAgainstDifferentialPrivacy2.tif" descr="Figure 20 - ArgumentsAgainstDifferentialPrivacy2.tif"/>
          <p:cNvPicPr>
            <a:picLocks noChangeAspect="1"/>
          </p:cNvPicPr>
          <p:nvPr/>
        </p:nvPicPr>
        <p:blipFill>
          <a:blip r:embed="rId3"/>
          <a:srcRect r="4067" b="1903"/>
          <a:stretch>
            <a:fillRect/>
          </a:stretch>
        </p:blipFill>
        <p:spPr>
          <a:xfrm>
            <a:off x="12028006" y="0"/>
            <a:ext cx="8774078" cy="13068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gure 21 - GeneralizingDiversity.tif" descr="Figure 21 - GeneralizingDiversity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44" y="0"/>
            <a:ext cx="917631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igure 03 - FoundersofDifferentialPrivacy.tif" descr="Figure 03 - FoundersofDifferentialPrivacy.tif"/>
          <p:cNvPicPr>
            <a:picLocks noChangeAspect="1"/>
          </p:cNvPicPr>
          <p:nvPr/>
        </p:nvPicPr>
        <p:blipFill>
          <a:blip r:embed="rId2"/>
          <a:srcRect r="3076" b="4326"/>
          <a:stretch>
            <a:fillRect/>
          </a:stretch>
        </p:blipFill>
        <p:spPr>
          <a:xfrm>
            <a:off x="3571524" y="0"/>
            <a:ext cx="16710479" cy="131226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gure 22 - MostSecureDataAnalysisCenter.tif" descr="Figure 22 - MostSecureDataAnalysisCenter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9144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Figure 04 - TransparencyParadox.tif" descr="Figure 04 - TransparencyParadox.tif"/>
          <p:cNvPicPr>
            <a:picLocks noChangeAspect="1"/>
          </p:cNvPicPr>
          <p:nvPr/>
        </p:nvPicPr>
        <p:blipFill>
          <a:blip r:embed="rId2"/>
          <a:srcRect r="2471" b="4329"/>
          <a:stretch>
            <a:fillRect/>
          </a:stretch>
        </p:blipFill>
        <p:spPr>
          <a:xfrm>
            <a:off x="3329835" y="0"/>
            <a:ext cx="17286240" cy="13122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Figure 05 - CensusWorker.tif" descr="Figure 05 - CensusWorker.tif"/>
          <p:cNvPicPr>
            <a:picLocks noChangeAspect="1"/>
          </p:cNvPicPr>
          <p:nvPr/>
        </p:nvPicPr>
        <p:blipFill>
          <a:blip r:embed="rId2"/>
          <a:srcRect b="4211"/>
          <a:stretch>
            <a:fillRect/>
          </a:stretch>
        </p:blipFill>
        <p:spPr>
          <a:xfrm>
            <a:off x="7536872" y="-1"/>
            <a:ext cx="9310255" cy="13138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Figure 06 - NoisyStatistics.tif" descr="Figure 06 - NoisyStatistics.tif"/>
          <p:cNvPicPr>
            <a:picLocks noChangeAspect="1"/>
          </p:cNvPicPr>
          <p:nvPr/>
        </p:nvPicPr>
        <p:blipFill>
          <a:blip r:embed="rId2"/>
          <a:srcRect b="2233"/>
          <a:stretch>
            <a:fillRect/>
          </a:stretch>
        </p:blipFill>
        <p:spPr>
          <a:xfrm>
            <a:off x="3757414" y="300632"/>
            <a:ext cx="16869140" cy="12821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igure 07 - PrivacyAccuracyTradeoffSpot.tif" descr="Figure 07 - PrivacyAccuracyTradeoffSpot.tif"/>
          <p:cNvPicPr>
            <a:picLocks noChangeAspect="1"/>
          </p:cNvPicPr>
          <p:nvPr/>
        </p:nvPicPr>
        <p:blipFill>
          <a:blip r:embed="rId2"/>
          <a:srcRect r="3531" b="3981"/>
          <a:stretch>
            <a:fillRect/>
          </a:stretch>
        </p:blipFill>
        <p:spPr>
          <a:xfrm>
            <a:off x="7599027" y="0"/>
            <a:ext cx="8861507" cy="13169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Figure 08 - WeKnowWhereYouLiveFinal.tif" descr="Figure 08 - WeKnowWhereYouLiveFinal.tif"/>
          <p:cNvPicPr>
            <a:picLocks noChangeAspect="1"/>
          </p:cNvPicPr>
          <p:nvPr/>
        </p:nvPicPr>
        <p:blipFill>
          <a:blip r:embed="rId2"/>
          <a:srcRect b="3579"/>
          <a:stretch>
            <a:fillRect/>
          </a:stretch>
        </p:blipFill>
        <p:spPr>
          <a:xfrm>
            <a:off x="7584613" y="-1"/>
            <a:ext cx="9214774" cy="13224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Figure 09 - LawsCanBeChanged.tif" descr="Figure 09 - LawsCanBeChanged.tif"/>
          <p:cNvPicPr>
            <a:picLocks noChangeAspect="1"/>
          </p:cNvPicPr>
          <p:nvPr/>
        </p:nvPicPr>
        <p:blipFill>
          <a:blip r:embed="rId2"/>
          <a:srcRect b="2727"/>
          <a:stretch>
            <a:fillRect/>
          </a:stretch>
        </p:blipFill>
        <p:spPr>
          <a:xfrm>
            <a:off x="7731125" y="177006"/>
            <a:ext cx="8921907" cy="12997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Figure 10 - GrandTheoryoftheEvidenceAct.tif" descr="Figure 10 - GrandTheoryoftheEvidenceAct.tif"/>
          <p:cNvPicPr>
            <a:picLocks noChangeAspect="1"/>
          </p:cNvPicPr>
          <p:nvPr/>
        </p:nvPicPr>
        <p:blipFill>
          <a:blip r:embed="rId2"/>
          <a:srcRect b="3982"/>
          <a:stretch>
            <a:fillRect/>
          </a:stretch>
        </p:blipFill>
        <p:spPr>
          <a:xfrm>
            <a:off x="7578055" y="0"/>
            <a:ext cx="9227891" cy="131697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Helvetica Neue</vt:lpstr>
      <vt:lpstr>Helvetica Neue Light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Simson Garfinkel</cp:lastModifiedBy>
  <cp:revision>2</cp:revision>
  <dcterms:modified xsi:type="dcterms:W3CDTF">2025-03-29T18:34:35Z</dcterms:modified>
</cp:coreProperties>
</file>